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2" r:id="rId3"/>
    <p:sldId id="440" r:id="rId5"/>
    <p:sldId id="275" r:id="rId6"/>
    <p:sldId id="567" r:id="rId7"/>
    <p:sldId id="511" r:id="rId8"/>
    <p:sldId id="558" r:id="rId9"/>
    <p:sldId id="559" r:id="rId10"/>
    <p:sldId id="560" r:id="rId11"/>
    <p:sldId id="561" r:id="rId12"/>
    <p:sldId id="562" r:id="rId13"/>
    <p:sldId id="563" r:id="rId14"/>
    <p:sldId id="547" r:id="rId15"/>
    <p:sldId id="450" r:id="rId16"/>
    <p:sldId id="48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FFFF"/>
    <a:srgbClr val="F1863F"/>
    <a:srgbClr val="C69500"/>
    <a:srgbClr val="B26C12"/>
    <a:srgbClr val="6B2A0B"/>
    <a:srgbClr val="3B2F17"/>
    <a:srgbClr val="C47E4F"/>
    <a:srgbClr val="191919"/>
    <a:srgbClr val="0C1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94674"/>
  </p:normalViewPr>
  <p:slideViewPr>
    <p:cSldViewPr snapToGrid="0">
      <p:cViewPr varScale="1">
        <p:scale>
          <a:sx n="124" d="100"/>
          <a:sy n="124" d="100"/>
        </p:scale>
        <p:origin x="53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0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全球货币供应（</a:t>
            </a:r>
            <a:r>
              <a:rPr lang="en-US" altLang="zh-CN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127</a:t>
            </a:r>
            <a:r>
              <a: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万亿）</a:t>
            </a:r>
            <a:endParaRPr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2906087488529"/>
          <c:y val="0.297509382463323"/>
          <c:w val="0.876713062098501"/>
          <c:h val="0.5276015011941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额度/万亿美元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4">
                  <a:lumMod val="75000"/>
                  <a:alpha val="85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</c:dPt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400" b="1" i="0" u="none" strike="noStrike" kern="1200" baseline="0">
                        <a:solidFill>
                          <a:schemeClr val="lt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defRPr>
                    </a:pPr>
                    <a:r>
                      <a:rPr sz="1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rPr>
                      <a:t>36.8（占</a:t>
                    </a:r>
                    <a:r>
                      <a:rPr lang="en-US" altLang="zh-CN" sz="1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rPr>
                      <a:t>29%</a:t>
                    </a:r>
                    <a:r>
                      <a:rPr sz="1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rPr>
                      <a:t>）</a:t>
                    </a:r>
                    <a:endParaRPr sz="1400" b="1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endParaRPr>
                  </a:p>
                </c:rich>
              </c:tx>
              <c:dLblPos val="in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400" b="1" i="0" u="none" strike="noStrike" kern="1200" baseline="0">
                        <a:solidFill>
                          <a:schemeClr val="lt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defRPr>
                    </a:pPr>
                    <a:r>
                      <a:rPr sz="1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rPr>
                      <a:t> 90.4（占</a:t>
                    </a:r>
                    <a:r>
                      <a:rPr lang="en-US" altLang="zh-CN" sz="1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rPr>
                      <a:t>71%</a:t>
                    </a:r>
                    <a:r>
                      <a:rPr sz="1400" b="1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rPr>
                      <a:t>）</a:t>
                    </a:r>
                    <a:endParaRPr sz="1400" b="1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endParaRPr>
                  </a:p>
                </c:rich>
              </c:tx>
              <c:dLblPos val="in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1" i="0" u="none" strike="noStrike" kern="1200" baseline="0">
                    <a:solidFill>
                      <a:schemeClr val="lt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狭义货币供应</c:v>
                </c:pt>
                <c:pt idx="1">
                  <c:v>广义货币供应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36.8</c:v>
                </c:pt>
                <c:pt idx="1">
                  <c:v>90.4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overlap val="0"/>
        <c:axId val="798978618"/>
        <c:axId val="359522673"/>
      </c:barChart>
      <c:catAx>
        <c:axId val="798978618"/>
        <c:scaling>
          <c:orientation val="minMax"/>
        </c:scaling>
        <c:delete val="0"/>
        <c:axPos val="l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1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359522673"/>
        <c:crosses val="autoZero"/>
        <c:auto val="1"/>
        <c:lblAlgn val="ctr"/>
        <c:lblOffset val="100"/>
        <c:noMultiLvlLbl val="0"/>
      </c:catAx>
      <c:valAx>
        <c:axId val="35952267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79897861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lang="zh-CN" b="1"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C46E0-F55B-4462-A7BD-626BDBF994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rgbClr val="04002C"/>
            </a:gs>
            <a:gs pos="74000">
              <a:srgbClr val="120038"/>
            </a:gs>
            <a:gs pos="83000">
              <a:srgbClr val="16013A"/>
            </a:gs>
            <a:gs pos="100000">
              <a:srgbClr val="0F003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gradFill>
          <a:gsLst>
            <a:gs pos="0">
              <a:srgbClr val="04002C"/>
            </a:gs>
            <a:gs pos="74000">
              <a:srgbClr val="120038"/>
            </a:gs>
            <a:gs pos="83000">
              <a:srgbClr val="16013A"/>
            </a:gs>
            <a:gs pos="100000">
              <a:srgbClr val="0F003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gradFill>
          <a:gsLst>
            <a:gs pos="0">
              <a:srgbClr val="04002C"/>
            </a:gs>
            <a:gs pos="74000">
              <a:srgbClr val="120038"/>
            </a:gs>
            <a:gs pos="83000">
              <a:srgbClr val="16013A"/>
            </a:gs>
            <a:gs pos="100000">
              <a:srgbClr val="0F003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gradFill>
          <a:gsLst>
            <a:gs pos="0">
              <a:srgbClr val="04002C"/>
            </a:gs>
            <a:gs pos="74000">
              <a:srgbClr val="120038"/>
            </a:gs>
            <a:gs pos="83000">
              <a:srgbClr val="16013A"/>
            </a:gs>
            <a:gs pos="100000">
              <a:srgbClr val="0F003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gradFill>
          <a:gsLst>
            <a:gs pos="0">
              <a:srgbClr val="04002C"/>
            </a:gs>
            <a:gs pos="74000">
              <a:srgbClr val="120038"/>
            </a:gs>
            <a:gs pos="83000">
              <a:srgbClr val="16013A"/>
            </a:gs>
            <a:gs pos="100000">
              <a:srgbClr val="0F003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gradFill>
          <a:gsLst>
            <a:gs pos="0">
              <a:srgbClr val="04002C"/>
            </a:gs>
            <a:gs pos="74000">
              <a:srgbClr val="120038"/>
            </a:gs>
            <a:gs pos="83000">
              <a:srgbClr val="16013A"/>
            </a:gs>
            <a:gs pos="100000">
              <a:srgbClr val="0F003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D1DE6-3C00-4C14-8FB9-97DFCC6BF344}" type="datetime1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璞石信息科技有限公司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272F7-79A6-4A29-8CEE-DA083A001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audio" Target="../media/audio1.wav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hyperlink" Target="https://datalight.me/market" TargetMode="Externa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Bitcoin-ga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-23495"/>
            <a:ext cx="12211685" cy="686943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4695825" y="1315720"/>
            <a:ext cx="2783205" cy="278320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-19050" y="1974850"/>
            <a:ext cx="12212955" cy="1445260"/>
          </a:xfrm>
          <a:prstGeom prst="rect">
            <a:avLst/>
          </a:prstGeom>
          <a:noFill/>
          <a:effectLst>
            <a:outerShdw blurRad="50800" dist="25400" dir="2700000" algn="tl" rotWithShape="0">
              <a:schemeClr val="tx1">
                <a:lumMod val="85000"/>
                <a:lumOff val="15000"/>
                <a:alpha val="30000"/>
              </a:scheme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重走比特币从弱共识到强共识之路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IPSE2.0正视比特币</a:t>
            </a:r>
            <a:endParaRPr sz="4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78375" y="4247515"/>
            <a:ext cx="250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chemeClr val="bg1">
                    <a:alpha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◆ 2020 ◆</a:t>
            </a:r>
            <a:endParaRPr lang="en-US" altLang="zh-CN" b="1">
              <a:solidFill>
                <a:schemeClr val="bg1">
                  <a:alpha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00833 0.303704 L 0.000000 0.000000 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accel="50000" decel="5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863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8" grpId="0" bldLvl="0" animBg="1"/>
      <p:bldP spid="9" grpId="1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41450" y="933450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如何构建PoC算力的护城河</a:t>
            </a:r>
            <a:r>
              <a:rPr 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？</a:t>
            </a:r>
            <a:endParaRPr lang="zh-CN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44320" y="2952115"/>
            <a:ext cx="5015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要其它PoC项目不瓜分自身算力，需要保证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两点</a:t>
            </a:r>
            <a:r>
              <a:rPr lang="en-US" altLang="zh-CN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lang="en-US" altLang="zh-CN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moats_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9990" y="2632710"/>
            <a:ext cx="3875405" cy="28295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20595" y="3695065"/>
            <a:ext cx="478218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在这个PoC链上的挖矿收益高过切换到别的PoC链上的收益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20595" y="4438015"/>
            <a:ext cx="457898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在这个PoC链上发可挖的PoC同行链收益高过发一条新PoC链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621155" y="3843655"/>
            <a:ext cx="449580" cy="406400"/>
            <a:chOff x="1680" y="6398"/>
            <a:chExt cx="708" cy="640"/>
          </a:xfrm>
        </p:grpSpPr>
        <p:sp>
          <p:nvSpPr>
            <p:cNvPr id="8" name="六边形 7"/>
            <p:cNvSpPr/>
            <p:nvPr/>
          </p:nvSpPr>
          <p:spPr>
            <a:xfrm>
              <a:off x="1680" y="6398"/>
              <a:ext cx="709" cy="641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680" y="6428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621155" y="4561840"/>
            <a:ext cx="449580" cy="407035"/>
            <a:chOff x="1691" y="7824"/>
            <a:chExt cx="708" cy="641"/>
          </a:xfrm>
        </p:grpSpPr>
        <p:sp>
          <p:nvSpPr>
            <p:cNvPr id="12" name="六边形 11"/>
            <p:cNvSpPr/>
            <p:nvPr/>
          </p:nvSpPr>
          <p:spPr>
            <a:xfrm>
              <a:off x="1691" y="7824"/>
              <a:ext cx="709" cy="641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91" y="7885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 0.303704 L 0.000000 0.000000 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1"/>
      <p:bldP spid="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45720" y="-32385"/>
            <a:ext cx="12284075" cy="688086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1450" y="933450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共轭PoC（C</a:t>
            </a:r>
            <a:r>
              <a:rPr 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</a:t>
            </a:r>
            <a:r>
              <a: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njugate PoC）思路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34795" y="4103370"/>
            <a:ext cx="5547995" cy="1751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抵押不够，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70%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的出块奖励计入国库池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共轭双挖，矿工选</a:t>
            </a:r>
            <a:r>
              <a:rPr lang="en-US" altLang="zh-CN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个币种进行共轭，额外奖励出块奖励的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10%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，从国库池中拨出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其他团队要获得发行新币权力，需要锁仓原生币已发行量的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10%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两年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85405" y="2867025"/>
            <a:ext cx="36957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一份算力，挖多个币种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64310" y="2626360"/>
            <a:ext cx="1253490" cy="1115060"/>
            <a:chOff x="2246" y="3290"/>
            <a:chExt cx="1974" cy="1756"/>
          </a:xfrm>
        </p:grpSpPr>
        <p:sp>
          <p:nvSpPr>
            <p:cNvPr id="2" name="六边形 1"/>
            <p:cNvSpPr/>
            <p:nvPr/>
          </p:nvSpPr>
          <p:spPr>
            <a:xfrm>
              <a:off x="2270" y="3290"/>
              <a:ext cx="1928" cy="1757"/>
            </a:xfrm>
            <a:prstGeom prst="hexagon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246" y="3879"/>
              <a:ext cx="197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zh-CN" b="1">
                  <a:solidFill>
                    <a:schemeClr val="bg1"/>
                  </a:solidFill>
                  <a:latin typeface="思源黑体" charset="0"/>
                  <a:ea typeface="思源黑体" charset="0"/>
                </a:rPr>
                <a:t>智能合约</a:t>
              </a:r>
              <a:endParaRPr lang="zh-CN" altLang="zh-CN" b="1">
                <a:solidFill>
                  <a:schemeClr val="bg1"/>
                </a:solidFill>
                <a:latin typeface="思源黑体" charset="0"/>
                <a:ea typeface="思源黑体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924175" y="2626360"/>
            <a:ext cx="1253490" cy="1115060"/>
            <a:chOff x="4560" y="3449"/>
            <a:chExt cx="1974" cy="1756"/>
          </a:xfrm>
        </p:grpSpPr>
        <p:sp>
          <p:nvSpPr>
            <p:cNvPr id="5" name="六边形 4"/>
            <p:cNvSpPr/>
            <p:nvPr/>
          </p:nvSpPr>
          <p:spPr>
            <a:xfrm>
              <a:off x="4584" y="3449"/>
              <a:ext cx="1928" cy="1757"/>
            </a:xfrm>
            <a:prstGeom prst="hexagon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560" y="3820"/>
              <a:ext cx="197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思源黑体" charset="0"/>
                  <a:ea typeface="思源黑体" charset="0"/>
                </a:rPr>
                <a:t>token</a:t>
              </a:r>
              <a:endParaRPr lang="en-US" altLang="zh-CN" b="1">
                <a:solidFill>
                  <a:schemeClr val="bg1"/>
                </a:solidFill>
                <a:latin typeface="思源黑体" charset="0"/>
                <a:ea typeface="思源黑体" charset="0"/>
              </a:endParaRPr>
            </a:p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思源黑体" charset="0"/>
                  <a:ea typeface="思源黑体" charset="0"/>
                </a:rPr>
                <a:t>发行</a:t>
              </a:r>
              <a:endParaRPr lang="zh-CN" altLang="en-US" b="1">
                <a:solidFill>
                  <a:schemeClr val="bg1"/>
                </a:solidFill>
                <a:latin typeface="思源黑体" charset="0"/>
                <a:ea typeface="思源黑体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84040" y="2626360"/>
            <a:ext cx="1253490" cy="1115060"/>
            <a:chOff x="6842" y="3450"/>
            <a:chExt cx="1974" cy="1756"/>
          </a:xfrm>
        </p:grpSpPr>
        <p:sp>
          <p:nvSpPr>
            <p:cNvPr id="8" name="六边形 7"/>
            <p:cNvSpPr/>
            <p:nvPr/>
          </p:nvSpPr>
          <p:spPr>
            <a:xfrm>
              <a:off x="6866" y="3450"/>
              <a:ext cx="1928" cy="1757"/>
            </a:xfrm>
            <a:prstGeom prst="hexagon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842" y="4039"/>
              <a:ext cx="197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思源黑体" charset="0"/>
                  <a:ea typeface="思源黑体" charset="0"/>
                </a:rPr>
                <a:t>原生代币</a:t>
              </a:r>
              <a:endParaRPr lang="zh-CN" altLang="en-US" b="1">
                <a:solidFill>
                  <a:schemeClr val="bg1"/>
                </a:solidFill>
                <a:latin typeface="思源黑体" charset="0"/>
                <a:ea typeface="思源黑体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843905" y="2626360"/>
            <a:ext cx="1253490" cy="1115060"/>
            <a:chOff x="9204" y="3556"/>
            <a:chExt cx="1974" cy="1756"/>
          </a:xfrm>
        </p:grpSpPr>
        <p:sp>
          <p:nvSpPr>
            <p:cNvPr id="10" name="六边形 9"/>
            <p:cNvSpPr/>
            <p:nvPr/>
          </p:nvSpPr>
          <p:spPr>
            <a:xfrm>
              <a:off x="9228" y="3556"/>
              <a:ext cx="1928" cy="1757"/>
            </a:xfrm>
            <a:prstGeom prst="hexagon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204" y="4145"/>
              <a:ext cx="197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思源黑体" charset="0"/>
                  <a:ea typeface="思源黑体" charset="0"/>
                </a:rPr>
                <a:t>应用开发</a:t>
              </a:r>
              <a:endParaRPr lang="zh-CN" altLang="en-US" b="1">
                <a:solidFill>
                  <a:schemeClr val="bg1"/>
                </a:solidFill>
                <a:latin typeface="思源黑体" charset="0"/>
                <a:ea typeface="思源黑体" charset="0"/>
              </a:endParaRPr>
            </a:p>
          </p:txBody>
        </p:sp>
      </p:grpSp>
      <p:pic>
        <p:nvPicPr>
          <p:cNvPr id="17" name="图片 16" descr="EFNFkrPWwAAIDM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5405" y="3390900"/>
            <a:ext cx="3695700" cy="2464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68580" y="-53340"/>
            <a:ext cx="12329160" cy="696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567805" y="2562225"/>
            <a:ext cx="4504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00000"/>
              </a:lnSpc>
            </a:pPr>
            <a:r>
              <a:rPr sz="24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支持图灵完备的智能合约</a:t>
            </a:r>
            <a:endParaRPr sz="1600" b="1">
              <a:solidFill>
                <a:srgbClr val="474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441450" y="923290"/>
            <a:ext cx="57257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共轭PoC的威力</a:t>
            </a:r>
            <a:endParaRPr lang="en-US" altLang="zh-CN" sz="4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902585" y="2578100"/>
            <a:ext cx="3188970" cy="3132455"/>
            <a:chOff x="3574" y="2874"/>
            <a:chExt cx="6994" cy="6870"/>
          </a:xfrm>
        </p:grpSpPr>
        <p:pic>
          <p:nvPicPr>
            <p:cNvPr id="18" name="图片 17" descr="mining-pool-atomminer"/>
            <p:cNvPicPr>
              <a:picLocks noChangeAspect="1"/>
            </p:cNvPicPr>
            <p:nvPr/>
          </p:nvPicPr>
          <p:blipFill>
            <a:blip r:embed="rId1"/>
            <a:srcRect t="8961" r="6721" b="7361"/>
            <a:stretch>
              <a:fillRect/>
            </a:stretch>
          </p:blipFill>
          <p:spPr>
            <a:xfrm>
              <a:off x="3574" y="2874"/>
              <a:ext cx="6995" cy="6275"/>
            </a:xfrm>
            <a:prstGeom prst="rect">
              <a:avLst/>
            </a:prstGeom>
          </p:spPr>
        </p:pic>
        <p:sp>
          <p:nvSpPr>
            <p:cNvPr id="21" name="直角三角形 20"/>
            <p:cNvSpPr/>
            <p:nvPr/>
          </p:nvSpPr>
          <p:spPr>
            <a:xfrm flipH="1" flipV="1">
              <a:off x="4129" y="9150"/>
              <a:ext cx="6401" cy="594"/>
            </a:xfrm>
            <a:prstGeom prst="rtTriangle">
              <a:avLst/>
            </a:prstGeom>
            <a:solidFill>
              <a:schemeClr val="tx1">
                <a:lumMod val="95000"/>
                <a:lumOff val="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21410" y="2842260"/>
            <a:ext cx="2307590" cy="1198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两个基本逻辑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●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老币带新币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●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新币抬老币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21410" y="4325620"/>
            <a:ext cx="3092450" cy="23056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原生代币的消耗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●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新币发行锁仓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●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矿工抵押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●</a:t>
            </a:r>
            <a:r>
              <a:rPr lang="en-US" altLang="zh-CN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PoS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持币抵押生息</a:t>
            </a:r>
            <a:endParaRPr lang="zh-CN" altLang="en-US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●落地应用和治理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生态应用</a:t>
            </a:r>
            <a:endParaRPr lang="zh-CN" altLang="en-US" sz="1600" b="1">
              <a:solidFill>
                <a:srgbClr val="474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67805" y="3496310"/>
            <a:ext cx="4504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00000"/>
              </a:lnSpc>
            </a:pPr>
            <a:r>
              <a:rPr sz="24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完善的链上链下治理体系</a:t>
            </a:r>
            <a:endParaRPr sz="2400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67805" y="4430395"/>
            <a:ext cx="50825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sz="24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不分叉的迭代升级，接入</a:t>
            </a:r>
            <a:r>
              <a: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Polkadot</a:t>
            </a:r>
            <a:r>
              <a:rPr sz="24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跨链生态，不瓜分加密经济体的网络效应</a:t>
            </a:r>
            <a:endParaRPr sz="2400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9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41450" y="933450"/>
            <a:ext cx="57162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联系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251825" y="2410460"/>
            <a:ext cx="2160000" cy="2160000"/>
          </a:xfrm>
          <a:prstGeom prst="rect">
            <a:avLst/>
          </a:pr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gradFill>
              <a:gsLst>
                <a:gs pos="77000">
                  <a:srgbClr val="6ED5FF">
                    <a:alpha val="10000"/>
                  </a:srgbClr>
                </a:gs>
                <a:gs pos="10000">
                  <a:srgbClr val="6ED5FF"/>
                </a:gs>
                <a:gs pos="0">
                  <a:srgbClr val="9BE2FF"/>
                </a:gs>
                <a:gs pos="25000">
                  <a:srgbClr val="6ED5FF">
                    <a:alpha val="10000"/>
                  </a:srgbClr>
                </a:gs>
                <a:gs pos="88000">
                  <a:srgbClr val="6ED5FF">
                    <a:alpha val="60000"/>
                  </a:srgbClr>
                </a:gs>
              </a:gsLst>
              <a:lin ang="189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5" name="图片 4" descr="谢总个人微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4720" y="2523355"/>
            <a:ext cx="1934210" cy="193421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517650" y="2410460"/>
            <a:ext cx="5115560" cy="2160000"/>
          </a:xfrm>
          <a:prstGeom prst="rect">
            <a:avLst/>
          </a:pr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gradFill>
              <a:gsLst>
                <a:gs pos="77000">
                  <a:srgbClr val="6ED5FF">
                    <a:alpha val="10000"/>
                  </a:srgbClr>
                </a:gs>
                <a:gs pos="10000">
                  <a:srgbClr val="6ED5FF"/>
                </a:gs>
                <a:gs pos="0">
                  <a:srgbClr val="9BE2FF"/>
                </a:gs>
                <a:gs pos="25000">
                  <a:srgbClr val="6ED5FF">
                    <a:alpha val="10000"/>
                  </a:srgbClr>
                </a:gs>
                <a:gs pos="88000">
                  <a:srgbClr val="6ED5FF">
                    <a:alpha val="60000"/>
                  </a:srgbClr>
                </a:gs>
              </a:gsLst>
              <a:lin ang="189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 descr="资源 2@4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110" y="2812597"/>
            <a:ext cx="1358265" cy="13557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17650" y="4652010"/>
            <a:ext cx="5115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IPSE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代码仓库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0"/>
          <p:cNvSpPr txBox="1"/>
          <p:nvPr/>
        </p:nvSpPr>
        <p:spPr>
          <a:xfrm>
            <a:off x="3436635" y="3321867"/>
            <a:ext cx="28054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github.com/IPSE-TEAM</a:t>
            </a:r>
            <a:endParaRPr lang="en-US" sz="16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52460" y="4652010"/>
            <a:ext cx="2159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 信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9" presetClass="entr" presetSubtype="0" accel="10000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50"/>
                            </p:stCondLst>
                            <p:childTnLst>
                              <p:par>
                                <p:cTn id="24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9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45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1" grpId="0" bldLvl="0" animBg="1"/>
      <p:bldP spid="10" grpId="0"/>
      <p:bldP spid="24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951355" y="2874010"/>
            <a:ext cx="86347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>
                <a:gradFill>
                  <a:gsLst>
                    <a:gs pos="0">
                      <a:schemeClr val="accent1"/>
                    </a:gs>
                    <a:gs pos="100000">
                      <a:srgbClr val="120037"/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CD3E071-D058-42C2-A129-7FF1B4EB0528"/>
          <p:cNvPicPr>
            <a:picLocks noChangeAspect="1"/>
          </p:cNvPicPr>
          <p:nvPr/>
        </p:nvPicPr>
        <p:blipFill>
          <a:blip r:embed="rId1">
            <a:clrChange>
              <a:clrFrom>
                <a:srgbClr val="190000">
                  <a:alpha val="100000"/>
                </a:srgbClr>
              </a:clrFrom>
              <a:clrTo>
                <a:srgbClr val="19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50745" y="-29845"/>
            <a:ext cx="5274945" cy="52552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441450" y="933450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比特币</a:t>
            </a:r>
            <a:r>
              <a:rPr 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目前唯一的SoV数字货币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44320" y="2489835"/>
            <a:ext cx="450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从数字货币市值占比及长远技术来看，未来的DeFi基石将是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SoV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（Storage of Value）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44320" y="3641090"/>
            <a:ext cx="450596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全球加密数字货币总市值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比特币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占比</a:t>
            </a:r>
            <a:r>
              <a:rPr lang="zh-CN" altLang="en-US" sz="28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en-US" altLang="zh-CN" sz="28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28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en-US" altLang="zh-CN" sz="28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28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1%</a:t>
            </a:r>
            <a:endParaRPr lang="zh-CN" altLang="en-US" sz="2800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" name="Freeform 64">
            <a:hlinkClick r:id="rId2" action="ppaction://hlinkfile"/>
          </p:cNvPr>
          <p:cNvSpPr/>
          <p:nvPr/>
        </p:nvSpPr>
        <p:spPr bwMode="auto">
          <a:xfrm>
            <a:off x="10659745" y="6400165"/>
            <a:ext cx="116205" cy="130175"/>
          </a:xfrm>
          <a:custGeom>
            <a:avLst/>
            <a:gdLst>
              <a:gd name="T0" fmla="*/ 49 w 136"/>
              <a:gd name="T1" fmla="*/ 120 h 152"/>
              <a:gd name="T2" fmla="*/ 61 w 136"/>
              <a:gd name="T3" fmla="*/ 116 h 152"/>
              <a:gd name="T4" fmla="*/ 61 w 136"/>
              <a:gd name="T5" fmla="*/ 116 h 152"/>
              <a:gd name="T6" fmla="*/ 128 w 136"/>
              <a:gd name="T7" fmla="*/ 49 h 152"/>
              <a:gd name="T8" fmla="*/ 128 w 136"/>
              <a:gd name="T9" fmla="*/ 49 h 152"/>
              <a:gd name="T10" fmla="*/ 136 w 136"/>
              <a:gd name="T11" fmla="*/ 29 h 152"/>
              <a:gd name="T12" fmla="*/ 106 w 136"/>
              <a:gd name="T13" fmla="*/ 0 h 152"/>
              <a:gd name="T14" fmla="*/ 85 w 136"/>
              <a:gd name="T15" fmla="*/ 10 h 152"/>
              <a:gd name="T16" fmla="*/ 12 w 136"/>
              <a:gd name="T17" fmla="*/ 82 h 152"/>
              <a:gd name="T18" fmla="*/ 12 w 136"/>
              <a:gd name="T19" fmla="*/ 82 h 152"/>
              <a:gd name="T20" fmla="*/ 0 w 136"/>
              <a:gd name="T21" fmla="*/ 111 h 152"/>
              <a:gd name="T22" fmla="*/ 41 w 136"/>
              <a:gd name="T23" fmla="*/ 152 h 152"/>
              <a:gd name="T24" fmla="*/ 71 w 136"/>
              <a:gd name="T25" fmla="*/ 139 h 152"/>
              <a:gd name="T26" fmla="*/ 125 w 136"/>
              <a:gd name="T27" fmla="*/ 84 h 152"/>
              <a:gd name="T28" fmla="*/ 117 w 136"/>
              <a:gd name="T29" fmla="*/ 76 h 152"/>
              <a:gd name="T30" fmla="*/ 82 w 136"/>
              <a:gd name="T31" fmla="*/ 112 h 152"/>
              <a:gd name="T32" fmla="*/ 62 w 136"/>
              <a:gd name="T33" fmla="*/ 132 h 152"/>
              <a:gd name="T34" fmla="*/ 62 w 136"/>
              <a:gd name="T35" fmla="*/ 132 h 152"/>
              <a:gd name="T36" fmla="*/ 41 w 136"/>
              <a:gd name="T37" fmla="*/ 140 h 152"/>
              <a:gd name="T38" fmla="*/ 12 w 136"/>
              <a:gd name="T39" fmla="*/ 111 h 152"/>
              <a:gd name="T40" fmla="*/ 21 w 136"/>
              <a:gd name="T41" fmla="*/ 91 h 152"/>
              <a:gd name="T42" fmla="*/ 21 w 136"/>
              <a:gd name="T43" fmla="*/ 91 h 152"/>
              <a:gd name="T44" fmla="*/ 94 w 136"/>
              <a:gd name="T45" fmla="*/ 17 h 152"/>
              <a:gd name="T46" fmla="*/ 94 w 136"/>
              <a:gd name="T47" fmla="*/ 17 h 152"/>
              <a:gd name="T48" fmla="*/ 106 w 136"/>
              <a:gd name="T49" fmla="*/ 12 h 152"/>
              <a:gd name="T50" fmla="*/ 124 w 136"/>
              <a:gd name="T51" fmla="*/ 29 h 152"/>
              <a:gd name="T52" fmla="*/ 119 w 136"/>
              <a:gd name="T53" fmla="*/ 41 h 152"/>
              <a:gd name="T54" fmla="*/ 119 w 136"/>
              <a:gd name="T55" fmla="*/ 41 h 152"/>
              <a:gd name="T56" fmla="*/ 53 w 136"/>
              <a:gd name="T57" fmla="*/ 107 h 152"/>
              <a:gd name="T58" fmla="*/ 53 w 136"/>
              <a:gd name="T59" fmla="*/ 107 h 152"/>
              <a:gd name="T60" fmla="*/ 49 w 136"/>
              <a:gd name="T61" fmla="*/ 109 h 152"/>
              <a:gd name="T62" fmla="*/ 43 w 136"/>
              <a:gd name="T63" fmla="*/ 103 h 152"/>
              <a:gd name="T64" fmla="*/ 44 w 136"/>
              <a:gd name="T65" fmla="*/ 100 h 152"/>
              <a:gd name="T66" fmla="*/ 93 w 136"/>
              <a:gd name="T67" fmla="*/ 52 h 152"/>
              <a:gd name="T68" fmla="*/ 84 w 136"/>
              <a:gd name="T69" fmla="*/ 43 h 152"/>
              <a:gd name="T70" fmla="*/ 36 w 136"/>
              <a:gd name="T71" fmla="*/ 92 h 152"/>
              <a:gd name="T72" fmla="*/ 36 w 136"/>
              <a:gd name="T73" fmla="*/ 92 h 152"/>
              <a:gd name="T74" fmla="*/ 32 w 136"/>
              <a:gd name="T75" fmla="*/ 103 h 152"/>
              <a:gd name="T76" fmla="*/ 49 w 136"/>
              <a:gd name="T77" fmla="*/ 12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6" h="152">
                <a:moveTo>
                  <a:pt x="49" y="120"/>
                </a:moveTo>
                <a:cubicBezTo>
                  <a:pt x="54" y="120"/>
                  <a:pt x="58" y="119"/>
                  <a:pt x="61" y="116"/>
                </a:cubicBezTo>
                <a:cubicBezTo>
                  <a:pt x="61" y="116"/>
                  <a:pt x="61" y="116"/>
                  <a:pt x="61" y="116"/>
                </a:cubicBezTo>
                <a:cubicBezTo>
                  <a:pt x="128" y="49"/>
                  <a:pt x="128" y="49"/>
                  <a:pt x="128" y="49"/>
                </a:cubicBezTo>
                <a:cubicBezTo>
                  <a:pt x="128" y="49"/>
                  <a:pt x="128" y="49"/>
                  <a:pt x="128" y="49"/>
                </a:cubicBezTo>
                <a:cubicBezTo>
                  <a:pt x="133" y="44"/>
                  <a:pt x="136" y="37"/>
                  <a:pt x="136" y="29"/>
                </a:cubicBezTo>
                <a:cubicBezTo>
                  <a:pt x="136" y="13"/>
                  <a:pt x="123" y="0"/>
                  <a:pt x="106" y="0"/>
                </a:cubicBezTo>
                <a:cubicBezTo>
                  <a:pt x="98" y="0"/>
                  <a:pt x="90" y="4"/>
                  <a:pt x="85" y="10"/>
                </a:cubicBezTo>
                <a:cubicBezTo>
                  <a:pt x="12" y="82"/>
                  <a:pt x="12" y="82"/>
                  <a:pt x="12" y="82"/>
                </a:cubicBezTo>
                <a:cubicBezTo>
                  <a:pt x="12" y="82"/>
                  <a:pt x="12" y="82"/>
                  <a:pt x="12" y="82"/>
                </a:cubicBezTo>
                <a:cubicBezTo>
                  <a:pt x="5" y="90"/>
                  <a:pt x="0" y="100"/>
                  <a:pt x="0" y="111"/>
                </a:cubicBezTo>
                <a:cubicBezTo>
                  <a:pt x="0" y="134"/>
                  <a:pt x="19" y="152"/>
                  <a:pt x="41" y="152"/>
                </a:cubicBezTo>
                <a:cubicBezTo>
                  <a:pt x="53" y="152"/>
                  <a:pt x="63" y="147"/>
                  <a:pt x="71" y="139"/>
                </a:cubicBezTo>
                <a:cubicBezTo>
                  <a:pt x="125" y="84"/>
                  <a:pt x="125" y="84"/>
                  <a:pt x="125" y="84"/>
                </a:cubicBezTo>
                <a:cubicBezTo>
                  <a:pt x="117" y="76"/>
                  <a:pt x="117" y="76"/>
                  <a:pt x="117" y="76"/>
                </a:cubicBezTo>
                <a:cubicBezTo>
                  <a:pt x="82" y="112"/>
                  <a:pt x="82" y="112"/>
                  <a:pt x="82" y="112"/>
                </a:cubicBezTo>
                <a:cubicBezTo>
                  <a:pt x="82" y="112"/>
                  <a:pt x="62" y="132"/>
                  <a:pt x="62" y="132"/>
                </a:cubicBezTo>
                <a:cubicBezTo>
                  <a:pt x="62" y="132"/>
                  <a:pt x="62" y="132"/>
                  <a:pt x="62" y="132"/>
                </a:cubicBezTo>
                <a:cubicBezTo>
                  <a:pt x="56" y="137"/>
                  <a:pt x="49" y="140"/>
                  <a:pt x="41" y="140"/>
                </a:cubicBezTo>
                <a:cubicBezTo>
                  <a:pt x="25" y="140"/>
                  <a:pt x="12" y="127"/>
                  <a:pt x="12" y="111"/>
                </a:cubicBezTo>
                <a:cubicBezTo>
                  <a:pt x="12" y="103"/>
                  <a:pt x="15" y="96"/>
                  <a:pt x="21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94" y="17"/>
                  <a:pt x="94" y="17"/>
                  <a:pt x="94" y="17"/>
                </a:cubicBezTo>
                <a:cubicBezTo>
                  <a:pt x="94" y="17"/>
                  <a:pt x="94" y="17"/>
                  <a:pt x="94" y="17"/>
                </a:cubicBezTo>
                <a:cubicBezTo>
                  <a:pt x="97" y="14"/>
                  <a:pt x="102" y="12"/>
                  <a:pt x="106" y="12"/>
                </a:cubicBezTo>
                <a:cubicBezTo>
                  <a:pt x="116" y="12"/>
                  <a:pt x="124" y="20"/>
                  <a:pt x="124" y="29"/>
                </a:cubicBezTo>
                <a:cubicBezTo>
                  <a:pt x="124" y="34"/>
                  <a:pt x="122" y="38"/>
                  <a:pt x="119" y="41"/>
                </a:cubicBezTo>
                <a:cubicBezTo>
                  <a:pt x="119" y="41"/>
                  <a:pt x="119" y="41"/>
                  <a:pt x="119" y="41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2" y="108"/>
                  <a:pt x="51" y="109"/>
                  <a:pt x="49" y="109"/>
                </a:cubicBezTo>
                <a:cubicBezTo>
                  <a:pt x="46" y="109"/>
                  <a:pt x="43" y="106"/>
                  <a:pt x="43" y="103"/>
                </a:cubicBezTo>
                <a:cubicBezTo>
                  <a:pt x="43" y="102"/>
                  <a:pt x="44" y="101"/>
                  <a:pt x="44" y="100"/>
                </a:cubicBezTo>
                <a:cubicBezTo>
                  <a:pt x="93" y="52"/>
                  <a:pt x="93" y="52"/>
                  <a:pt x="93" y="52"/>
                </a:cubicBezTo>
                <a:cubicBezTo>
                  <a:pt x="84" y="43"/>
                  <a:pt x="84" y="43"/>
                  <a:pt x="84" y="43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3" y="95"/>
                  <a:pt x="32" y="99"/>
                  <a:pt x="32" y="103"/>
                </a:cubicBezTo>
                <a:cubicBezTo>
                  <a:pt x="32" y="112"/>
                  <a:pt x="40" y="120"/>
                  <a:pt x="49" y="120"/>
                </a:cubicBezTo>
                <a:close/>
              </a:path>
            </a:pathLst>
          </a:custGeom>
          <a:solidFill>
            <a:srgbClr val="F5F7FA">
              <a:alpha val="3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604250" y="6346825"/>
            <a:ext cx="209042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800">
                <a:solidFill>
                  <a:schemeClr val="bg1">
                    <a:alpha val="3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Source: datalight.me, coincodex</a:t>
            </a:r>
            <a:endParaRPr lang="en-US" altLang="zh-CN" sz="800">
              <a:solidFill>
                <a:schemeClr val="bg1">
                  <a:alpha val="3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11" descr="device_macboo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90" y="1874520"/>
            <a:ext cx="5518785" cy="3973830"/>
          </a:xfrm>
          <a:prstGeom prst="rect">
            <a:avLst/>
          </a:prstGeom>
        </p:spPr>
      </p:pic>
      <p:pic>
        <p:nvPicPr>
          <p:cNvPr id="10" name="图片 9" descr="微信截图_202001081151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605" y="2947035"/>
            <a:ext cx="3699510" cy="20993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128510" y="2721610"/>
            <a:ext cx="347408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Percentage Of Total Market Dominanc</a:t>
            </a:r>
            <a:r>
              <a:rPr lang="zh-CN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32880" y="5518785"/>
            <a:ext cx="48996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>
                <a:solidFill>
                  <a:schemeClr val="bg1">
                    <a:alpha val="7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加密数字货币总市值支配图表 </a:t>
            </a:r>
            <a:r>
              <a:rPr lang="en-US" altLang="zh-CN" sz="1400" b="1">
                <a:solidFill>
                  <a:schemeClr val="bg1">
                    <a:alpha val="7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(2020.01.08</a:t>
            </a:r>
            <a:r>
              <a:rPr lang="zh-CN" altLang="en-US" sz="1400" b="1">
                <a:solidFill>
                  <a:schemeClr val="bg1">
                    <a:alpha val="7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行情</a:t>
            </a:r>
            <a:r>
              <a:rPr lang="en-US" altLang="zh-CN" sz="1400" b="1">
                <a:solidFill>
                  <a:schemeClr val="bg1">
                    <a:alpha val="7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400" b="1">
              <a:solidFill>
                <a:schemeClr val="bg1">
                  <a:alpha val="7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1562100" y="5046980"/>
            <a:ext cx="6169025" cy="6098540"/>
          </a:xfrm>
          <a:prstGeom prst="rect">
            <a:avLst/>
          </a:prstGeom>
          <a:blipFill rotWithShape="1">
            <a:blip r:embed="rId5">
              <a:alphaModFix amt="4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 0.303704 L 0.000000 0.000000 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13" grpId="0"/>
      <p:bldP spid="24" grpId="0"/>
      <p:bldP spid="8" grpId="0"/>
      <p:bldP spid="18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比特币+黄金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" y="6350"/>
            <a:ext cx="12171680" cy="6845300"/>
          </a:xfrm>
          <a:prstGeom prst="rect">
            <a:avLst/>
          </a:prstGeom>
        </p:spPr>
      </p:pic>
      <p:pic>
        <p:nvPicPr>
          <p:cNvPr id="15" name="图片 14" descr="1美元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4695825"/>
            <a:ext cx="1353185" cy="572770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2235200" y="5666740"/>
            <a:ext cx="1454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美元</a:t>
            </a:r>
            <a:endParaRPr lang="zh-CN" altLang="en-US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02125" y="5666740"/>
            <a:ext cx="1581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黄金</a:t>
            </a:r>
            <a:endParaRPr lang="zh-CN" altLang="en-US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36690" y="5666740"/>
            <a:ext cx="1581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比特币</a:t>
            </a:r>
            <a:endParaRPr lang="zh-CN" altLang="en-US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538210" y="5666740"/>
            <a:ext cx="3187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alpha val="7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比特币的开采难度指数级增加</a:t>
            </a:r>
            <a:endParaRPr lang="zh-CN" altLang="en-US">
              <a:solidFill>
                <a:schemeClr val="bg1">
                  <a:alpha val="7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41450" y="2345055"/>
            <a:ext cx="5380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金本位崩溃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➔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布雷顿森林体系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➔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加密数字货币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9018270" y="2573020"/>
            <a:ext cx="0" cy="28800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8691880" y="5104130"/>
            <a:ext cx="288000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9323070" y="3771900"/>
            <a:ext cx="2088515" cy="923925"/>
          </a:xfrm>
          <a:prstGeom prst="line">
            <a:avLst/>
          </a:prstGeom>
          <a:ln w="25400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弧形 26"/>
          <p:cNvSpPr/>
          <p:nvPr/>
        </p:nvSpPr>
        <p:spPr>
          <a:xfrm rot="4440000">
            <a:off x="6611620" y="652780"/>
            <a:ext cx="4291330" cy="4291330"/>
          </a:xfrm>
          <a:prstGeom prst="arc">
            <a:avLst>
              <a:gd name="adj1" fmla="val 17154954"/>
              <a:gd name="adj2" fmla="val 0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457565" y="2774315"/>
            <a:ext cx="5600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bg1">
                    <a:alpha val="7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成本</a:t>
            </a:r>
            <a:endParaRPr lang="zh-CN" altLang="en-US" sz="1200">
              <a:solidFill>
                <a:schemeClr val="bg1">
                  <a:alpha val="7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942320" y="5177155"/>
            <a:ext cx="5600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bg1">
                    <a:alpha val="7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时间</a:t>
            </a:r>
            <a:endParaRPr lang="zh-CN" altLang="en-US" sz="1200">
              <a:solidFill>
                <a:schemeClr val="bg1">
                  <a:alpha val="7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41450" y="933450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比特币将主导人类最大的共识转变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70895" y="2723515"/>
            <a:ext cx="5600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solidFill>
                  <a:srgbClr val="FFC000">
                    <a:alpha val="7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BTC</a:t>
            </a:r>
            <a:endParaRPr lang="en-US" altLang="zh-CN" sz="1200">
              <a:solidFill>
                <a:srgbClr val="FFC000">
                  <a:alpha val="7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 0.303704 L 0.000000 0.000000 " pathEditMode="relative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5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17" grpId="0"/>
      <p:bldP spid="6" grpId="0"/>
      <p:bldP spid="24" grpId="0"/>
      <p:bldP spid="27" grpId="0" bldLvl="0" animBg="1"/>
      <p:bldP spid="31" grpId="0"/>
      <p:bldP spid="32" grpId="0"/>
      <p:bldP spid="8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217295" y="1847850"/>
            <a:ext cx="53809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S2F(Stock to Flow)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模型，库存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产量，即年供应增长率的倒数，用来量化资产稀缺性的指标，可以成为资产的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硬度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hardness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）。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41450" y="933450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比特币硬度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S2F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和醉汉回家理论</a:t>
            </a:r>
            <a:endParaRPr lang="zh-CN" altLang="en-US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S2F与总市值关系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8340" y="2769870"/>
            <a:ext cx="6915150" cy="34524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5775" y="3517900"/>
            <a:ext cx="36639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比特币会像黄金一样避免掉入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廉价货币陷阱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，价格上涨，产量不会提高，库存不会被稀释，价格下跌螺旋不会出现。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/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比特币价格跟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S2F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关系，价格是醉汉，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S2F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是紧随的跟班狗，还是醉汉回家的路？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52110" y="6304280"/>
            <a:ext cx="4883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比特币的市值跟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S2F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有着对数的线性回归关系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 0.303704 L 0.000000 0.000000 " pathEditMode="relative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75000"/>
              </a:schemeClr>
            </a:gs>
            <a:gs pos="74000">
              <a:srgbClr val="120038"/>
            </a:gs>
            <a:gs pos="83000">
              <a:srgbClr val="16013A"/>
            </a:gs>
            <a:gs pos="100000">
              <a:srgbClr val="0F003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5080" y="-1905"/>
            <a:ext cx="12201525" cy="686181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                    </a:t>
            </a:r>
            <a:endParaRPr lang="en-US" altLang="zh-CN"/>
          </a:p>
        </p:txBody>
      </p:sp>
      <p:pic>
        <p:nvPicPr>
          <p:cNvPr id="5" name="图片 4" descr="房地产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" y="1524000"/>
            <a:ext cx="2461260" cy="2485390"/>
          </a:xfrm>
          <a:prstGeom prst="rect">
            <a:avLst/>
          </a:prstGeom>
          <a:effectLst>
            <a:reflection blurRad="6350" stA="30000" endA="300" endPos="35000" dir="5400000" sy="-100000" algn="bl" rotWithShape="0"/>
          </a:effectLst>
        </p:spPr>
      </p:pic>
      <p:pic>
        <p:nvPicPr>
          <p:cNvPr id="6" name="图片 5" descr="股票市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855" y="1524000"/>
            <a:ext cx="4065905" cy="2485390"/>
          </a:xfrm>
          <a:prstGeom prst="rect">
            <a:avLst/>
          </a:prstGeom>
          <a:effectLst>
            <a:reflection blurRad="6350" stA="30000" endA="300" endPos="35000" dir="5400000" sy="-100000" algn="bl" rotWithShape="0"/>
          </a:effectLst>
        </p:spPr>
      </p:pic>
      <p:sp>
        <p:nvSpPr>
          <p:cNvPr id="7" name="文本框 6"/>
          <p:cNvSpPr txBox="1"/>
          <p:nvPr/>
        </p:nvSpPr>
        <p:spPr>
          <a:xfrm>
            <a:off x="882015" y="4080510"/>
            <a:ext cx="14122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房地产市场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72615" y="4009390"/>
            <a:ext cx="19005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217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万亿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30445" y="4080510"/>
            <a:ext cx="1233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股票市场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50230" y="4009390"/>
            <a:ext cx="1995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73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万亿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698480" y="6430010"/>
            <a:ext cx="1242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单位：美元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2" name="图表 21"/>
          <p:cNvGraphicFramePr/>
          <p:nvPr/>
        </p:nvGraphicFramePr>
        <p:xfrm>
          <a:off x="834390" y="4653280"/>
          <a:ext cx="7160260" cy="1616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14" name="图片 13" descr="大公司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700" y="1524000"/>
            <a:ext cx="2767330" cy="2485390"/>
          </a:xfrm>
          <a:prstGeom prst="rect">
            <a:avLst/>
          </a:prstGeom>
          <a:effectLst>
            <a:reflection blurRad="6350" stA="30000" endA="300" endPos="35000" dir="5400000" sy="-100000" algn="bl" rotWithShape="0"/>
          </a:effectLst>
        </p:spPr>
      </p:pic>
      <p:grpSp>
        <p:nvGrpSpPr>
          <p:cNvPr id="37" name="组合 36"/>
          <p:cNvGrpSpPr/>
          <p:nvPr/>
        </p:nvGrpSpPr>
        <p:grpSpPr>
          <a:xfrm rot="0">
            <a:off x="8279765" y="706755"/>
            <a:ext cx="3503930" cy="668020"/>
            <a:chOff x="12562" y="530"/>
            <a:chExt cx="5518" cy="1052"/>
          </a:xfrm>
        </p:grpSpPr>
        <p:grpSp>
          <p:nvGrpSpPr>
            <p:cNvPr id="34" name="组合 33"/>
            <p:cNvGrpSpPr/>
            <p:nvPr/>
          </p:nvGrpSpPr>
          <p:grpSpPr>
            <a:xfrm>
              <a:off x="14131" y="530"/>
              <a:ext cx="2104" cy="1053"/>
              <a:chOff x="10904" y="415"/>
              <a:chExt cx="2104" cy="1053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0904" y="415"/>
                <a:ext cx="2104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白银</a:t>
                </a:r>
                <a:endPara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1023" y="888"/>
                <a:ext cx="186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b="1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170</a:t>
                </a:r>
                <a:r>
                  <a:rPr lang="zh-CN" altLang="en-US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亿</a:t>
                </a:r>
                <a:endParaRPr lang="zh-CN" altLang="en-US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5520" y="530"/>
              <a:ext cx="2560" cy="1053"/>
              <a:chOff x="16479" y="415"/>
              <a:chExt cx="2560" cy="1053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6479" y="415"/>
                <a:ext cx="2561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硬币和纸币</a:t>
                </a:r>
                <a:endPara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6551" y="888"/>
                <a:ext cx="241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b="1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7.6</a:t>
                </a:r>
                <a:r>
                  <a:rPr lang="zh-CN" altLang="en-US" b="1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万</a:t>
                </a:r>
                <a:r>
                  <a:rPr lang="zh-CN" altLang="en-US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亿</a:t>
                </a:r>
                <a:endParaRPr lang="zh-CN" altLang="en-US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12562" y="530"/>
              <a:ext cx="2380" cy="1053"/>
              <a:chOff x="13458" y="415"/>
              <a:chExt cx="2380" cy="1053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13620" y="415"/>
                <a:ext cx="205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黄金</a:t>
                </a:r>
                <a:endPara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3458" y="888"/>
                <a:ext cx="238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b="1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7.7</a:t>
                </a:r>
                <a:r>
                  <a:rPr lang="zh-CN" altLang="en-US" b="1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万</a:t>
                </a:r>
                <a:r>
                  <a:rPr lang="zh-CN" altLang="en-US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亿</a:t>
                </a:r>
                <a:endParaRPr lang="zh-CN" altLang="en-US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</p:grpSp>
      </p:grpSp>
      <p:sp>
        <p:nvSpPr>
          <p:cNvPr id="44" name="文本框 43"/>
          <p:cNvSpPr txBox="1"/>
          <p:nvPr/>
        </p:nvSpPr>
        <p:spPr>
          <a:xfrm>
            <a:off x="330835" y="6461125"/>
            <a:ext cx="30829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Source: </a:t>
            </a:r>
            <a:r>
              <a:rPr lang="zh-CN" altLang="en-US" sz="1200"/>
              <a:t>coinmarketcap</a:t>
            </a:r>
            <a:r>
              <a:rPr lang="en-US" altLang="zh-CN" sz="1200"/>
              <a:t>, </a:t>
            </a:r>
            <a:r>
              <a:rPr lang="zh-CN" altLang="en-US" sz="1200"/>
              <a:t>marketwatch</a:t>
            </a:r>
            <a:endParaRPr lang="zh-CN" altLang="en-US" sz="1200"/>
          </a:p>
        </p:txBody>
      </p:sp>
      <p:grpSp>
        <p:nvGrpSpPr>
          <p:cNvPr id="3" name="组合 2"/>
          <p:cNvGrpSpPr/>
          <p:nvPr/>
        </p:nvGrpSpPr>
        <p:grpSpPr>
          <a:xfrm>
            <a:off x="8648065" y="4653915"/>
            <a:ext cx="2785745" cy="1625600"/>
            <a:chOff x="12948" y="7329"/>
            <a:chExt cx="5857" cy="2560"/>
          </a:xfrm>
        </p:grpSpPr>
        <p:grpSp>
          <p:nvGrpSpPr>
            <p:cNvPr id="45" name="组合 44"/>
            <p:cNvGrpSpPr/>
            <p:nvPr/>
          </p:nvGrpSpPr>
          <p:grpSpPr>
            <a:xfrm>
              <a:off x="12948" y="7329"/>
              <a:ext cx="5857" cy="2560"/>
              <a:chOff x="12948" y="7570"/>
              <a:chExt cx="5857" cy="2560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12949" y="7570"/>
                <a:ext cx="5856" cy="25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12948" y="7779"/>
                <a:ext cx="5856" cy="1394"/>
                <a:chOff x="5207" y="39"/>
                <a:chExt cx="5856" cy="1394"/>
              </a:xfrm>
            </p:grpSpPr>
            <p:sp>
              <p:nvSpPr>
                <p:cNvPr id="39" name="文本框 38"/>
                <p:cNvSpPr txBox="1"/>
                <p:nvPr/>
              </p:nvSpPr>
              <p:spPr>
                <a:xfrm>
                  <a:off x="5208" y="39"/>
                  <a:ext cx="5855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b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全球加密货币市场</a:t>
                  </a:r>
                  <a:endParaRPr lang="zh-CN" altLang="en-US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  <p:sp>
              <p:nvSpPr>
                <p:cNvPr id="40" name="文本框 39"/>
                <p:cNvSpPr txBox="1"/>
                <p:nvPr/>
              </p:nvSpPr>
              <p:spPr>
                <a:xfrm>
                  <a:off x="5207" y="663"/>
                  <a:ext cx="5855" cy="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sz="2800" b="1">
                      <a:solidFill>
                        <a:srgbClr val="FFC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2655</a:t>
                  </a:r>
                  <a:r>
                    <a:rPr lang="zh-CN" altLang="en-US" sz="2800" b="1">
                      <a:solidFill>
                        <a:srgbClr val="FFC000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亿</a:t>
                  </a:r>
                  <a:endParaRPr lang="zh-CN" altLang="en-US" sz="2800" b="1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</p:grpSp>
        </p:grpSp>
        <p:sp>
          <p:nvSpPr>
            <p:cNvPr id="2" name="文本框 1"/>
            <p:cNvSpPr txBox="1"/>
            <p:nvPr/>
          </p:nvSpPr>
          <p:spPr>
            <a:xfrm>
              <a:off x="12948" y="9149"/>
              <a:ext cx="58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(</a:t>
              </a:r>
              <a:r>
                <a:rPr lang="zh-CN" altLang="en-US" sz="1400" b="1">
                  <a:solidFill>
                    <a:srgbClr val="FFC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比特币</a:t>
              </a:r>
              <a:r>
                <a:rPr lang="en-US" sz="1400" b="1">
                  <a:solidFill>
                    <a:srgbClr val="FFC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1839</a:t>
              </a:r>
              <a:r>
                <a:rPr lang="zh-CN" altLang="en-US" sz="1400" b="1">
                  <a:solidFill>
                    <a:srgbClr val="FFC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亿，</a:t>
              </a:r>
              <a:r>
                <a:rPr lang="zh-CN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占比</a:t>
              </a:r>
              <a:r>
                <a:rPr lang="en-US" altLang="zh-CN" sz="1400" b="1">
                  <a:solidFill>
                    <a:srgbClr val="FFC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69%</a:t>
              </a:r>
              <a:r>
                <a:rPr lang="zh-CN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345805" y="90170"/>
            <a:ext cx="3371850" cy="542290"/>
            <a:chOff x="13111" y="142"/>
            <a:chExt cx="5310" cy="854"/>
          </a:xfrm>
        </p:grpSpPr>
        <p:sp>
          <p:nvSpPr>
            <p:cNvPr id="43" name="矩形 42"/>
            <p:cNvSpPr/>
            <p:nvPr/>
          </p:nvSpPr>
          <p:spPr>
            <a:xfrm>
              <a:off x="13111" y="142"/>
              <a:ext cx="5311" cy="85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3112" y="353"/>
              <a:ext cx="5268" cy="434"/>
              <a:chOff x="13439" y="46"/>
              <a:chExt cx="5460" cy="434"/>
            </a:xfrm>
            <a:noFill/>
          </p:grpSpPr>
          <p:sp>
            <p:nvSpPr>
              <p:cNvPr id="23" name="文本框 22"/>
              <p:cNvSpPr txBox="1"/>
              <p:nvPr/>
            </p:nvSpPr>
            <p:spPr>
              <a:xfrm>
                <a:off x="13439" y="46"/>
                <a:ext cx="2770" cy="43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2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全球债务：</a:t>
                </a:r>
                <a:r>
                  <a:rPr lang="en-US" altLang="zh-CN" sz="1200" b="1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215</a:t>
                </a:r>
                <a:r>
                  <a:rPr lang="zh-CN" altLang="en-US" sz="1200" b="1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万</a:t>
                </a:r>
                <a:r>
                  <a:rPr lang="zh-CN" altLang="en-US" sz="12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亿</a:t>
                </a:r>
                <a:endParaRPr lang="zh-CN" altLang="en-US" sz="12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6443" y="46"/>
                <a:ext cx="2456" cy="43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12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衍生品：</a:t>
                </a:r>
                <a:r>
                  <a:rPr lang="en-US" altLang="zh-CN" sz="1200" b="1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544</a:t>
                </a:r>
                <a:r>
                  <a:rPr lang="zh-CN" altLang="en-US" sz="1200" b="1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万</a:t>
                </a:r>
                <a:r>
                  <a:rPr lang="zh-CN" altLang="en-US" sz="12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亿</a:t>
                </a:r>
                <a:endParaRPr lang="zh-CN" altLang="en-US" sz="12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sp>
        <p:nvSpPr>
          <p:cNvPr id="63" name="文本框 62"/>
          <p:cNvSpPr txBox="1"/>
          <p:nvPr/>
        </p:nvSpPr>
        <p:spPr>
          <a:xfrm>
            <a:off x="759460" y="326390"/>
            <a:ext cx="87598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数字货币体量和话语权不对等</a:t>
            </a:r>
            <a:endParaRPr lang="zh-CN" altLang="en-US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45720" y="-11430"/>
            <a:ext cx="12284075" cy="68808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1450" y="923290"/>
            <a:ext cx="984186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不敢正视比特币淫威的，终将被比特币所吞噬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41450" y="5524500"/>
            <a:ext cx="975550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大饼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11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年一路走来，从弱共识到如今的强共识，吞噬一切其他加密货币的强共识，任何不敢正面思考比特币存在的区块链项目，最终都会沦为大饼的背影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9525" y="3339465"/>
            <a:ext cx="587883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加密数字货币为何会有“万剑归宗”的趋势？</a:t>
            </a:r>
            <a:endParaRPr lang="zh-CN" altLang="en-US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59525" y="3787775"/>
            <a:ext cx="466915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为何简单的先发PoW就能把无数优秀的后发项目吞噬？</a:t>
            </a:r>
            <a:endParaRPr lang="zh-CN" altLang="en-US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" y="2203450"/>
            <a:ext cx="6545580" cy="3650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 0.303704 L 0.000000 0.000000 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41450" y="933450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共识由弱变强的逻辑公式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44320" y="2947035"/>
            <a:ext cx="5268595" cy="1751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大饼从弱共识走向强共识的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基本路径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如下：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每天产出的币被新进的资金吸收 </a:t>
            </a:r>
            <a:r>
              <a:rPr lang="en-US" altLang="zh-CN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➔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百万级的Bitcoin Maximalist 不断将BTC长期持有 </a:t>
            </a:r>
            <a:r>
              <a:rPr lang="en-US" altLang="zh-CN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➔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这部分 BTC 将从流通量中剔除</a:t>
            </a:r>
            <a:endParaRPr lang="zh-CN" altLang="en-US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7970" y="4959985"/>
            <a:ext cx="5878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▶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BTC流通量不断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降低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，造成BTC的价格阶段性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上涨</a:t>
            </a:r>
            <a:endParaRPr lang="zh-CN" altLang="en-US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Bitcoin-29000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7275" y="2994660"/>
            <a:ext cx="3907790" cy="2256155"/>
          </a:xfrm>
          <a:prstGeom prst="rect">
            <a:avLst/>
          </a:prstGeom>
          <a:effectLst>
            <a:reflection blurRad="6350" stA="20000" endA="300" endPos="3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 0.303704 L 0.000000 0.000000 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41450" y="933450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第一个正视比特币的挑战者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4480" y="2228215"/>
            <a:ext cx="3633470" cy="1751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在PoW之后，出现了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PoC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，都是足够简单的共识机制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PoW采用计算的思路，PoC采用存储的思路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77890" y="2228215"/>
            <a:ext cx="590042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结论：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未来是计算机上两类挖矿设备的对战，一个是CPU+GPU，另一个就是存储设备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proof-of-capacit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5760" y="4159885"/>
            <a:ext cx="3354705" cy="2237105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/>
        </p:nvGraphicFramePr>
        <p:xfrm>
          <a:off x="5977890" y="3288665"/>
          <a:ext cx="5807710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220"/>
                <a:gridCol w="2510790"/>
                <a:gridCol w="2552700"/>
              </a:tblGrid>
              <a:tr h="38036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PoW</a:t>
                      </a:r>
                      <a:endParaRPr lang="en-US" altLang="zh-CN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PoC</a:t>
                      </a:r>
                      <a:endParaRPr lang="en-US" altLang="zh-CN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1515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优点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先发优势，促进芯片发展；庞大利益绑定；算力护城河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低功耗，硬件消耗有限；矿工不会被预先收割；挖矿场地随意，门槛低；人人可参与挖矿；</a:t>
                      </a: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后发优势，</a:t>
                      </a: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促进存储技术发展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1278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缺点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巨大能源消耗，硬件消耗；矿工被矿机厂商收割；挖矿场地特定（高温、噪音和能耗）；算力垄断，参与门槛高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无先发优势，需面对强大的大饼共识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 0.303704 L 0.000000 0.000000 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41450" y="933450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挑战失败的原因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24000" y="2947035"/>
            <a:ext cx="55378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PoC的明星项目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BHD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：经过市场考验，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共识机制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简单有效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但存在一个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致命的缺陷：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其自身算力缺少护城河，随着更多PoC项目采用更加激进的返利策略，都能够瓜分BHD的算力。只要BHD的算力进入了下行通道，其币价也会进入下行通道，最后其共识没办法强大起来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logo-hd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935" y="3743325"/>
            <a:ext cx="1604645" cy="713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 0.303704 L 0.000000 0.000000 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主题​​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2">
      <a:majorFont>
        <a:latin typeface="思源黑体 CN Medium"/>
        <a:ea typeface="思源黑体 CN Medium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1694</Words>
  <Application>WPS 演示</Application>
  <PresentationFormat>宽屏</PresentationFormat>
  <Paragraphs>189</Paragraphs>
  <Slides>14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方正书宋_GBK</vt:lpstr>
      <vt:lpstr>Wingdings</vt:lpstr>
      <vt:lpstr>微软雅黑</vt:lpstr>
      <vt:lpstr>汉仪旗黑KW</vt:lpstr>
      <vt:lpstr>思源黑体</vt:lpstr>
      <vt:lpstr>思源黑体 CN Medium</vt:lpstr>
      <vt:lpstr>苹方-简</vt:lpstr>
      <vt:lpstr>思源黑体 CN Light</vt:lpstr>
      <vt:lpstr>宋体</vt:lpstr>
      <vt:lpstr>Arial Unicode MS</vt:lpstr>
      <vt:lpstr>汉仪书宋二KW</vt:lpstr>
      <vt:lpstr>等线</vt:lpstr>
      <vt:lpstr>汉仪中等线KW</vt:lpstr>
      <vt:lpstr>华文仿宋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璞 石</dc:creator>
  <dc:description>51PPT模板网</dc:description>
  <cp:lastModifiedBy>mac</cp:lastModifiedBy>
  <cp:revision>563</cp:revision>
  <dcterms:created xsi:type="dcterms:W3CDTF">2020-02-04T14:04:08Z</dcterms:created>
  <dcterms:modified xsi:type="dcterms:W3CDTF">2020-02-04T14:04:08Z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2052-1.9.0.2959</vt:lpwstr>
  </property>
</Properties>
</file>